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7" r:id="rId13"/>
    <p:sldId id="274" r:id="rId14"/>
    <p:sldId id="273" r:id="rId15"/>
    <p:sldId id="283" r:id="rId16"/>
    <p:sldId id="270" r:id="rId17"/>
    <p:sldId id="276" r:id="rId18"/>
    <p:sldId id="272" r:id="rId19"/>
    <p:sldId id="271" r:id="rId20"/>
    <p:sldId id="275" r:id="rId21"/>
    <p:sldId id="281" r:id="rId22"/>
    <p:sldId id="279" r:id="rId23"/>
    <p:sldId id="278" r:id="rId24"/>
    <p:sldId id="284" r:id="rId25"/>
    <p:sldId id="285" r:id="rId26"/>
    <p:sldId id="286" r:id="rId27"/>
    <p:sldId id="287" r:id="rId28"/>
    <p:sldId id="288" r:id="rId29"/>
    <p:sldId id="282" r:id="rId30"/>
    <p:sldId id="289" r:id="rId31"/>
    <p:sldId id="290" r:id="rId32"/>
    <p:sldId id="280" r:id="rId33"/>
    <p:sldId id="292" r:id="rId34"/>
    <p:sldId id="293" r:id="rId35"/>
    <p:sldId id="291" r:id="rId36"/>
    <p:sldId id="294" r:id="rId37"/>
    <p:sldId id="295" r:id="rId38"/>
    <p:sldId id="297" r:id="rId39"/>
    <p:sldId id="296" r:id="rId40"/>
    <p:sldId id="298" r:id="rId41"/>
    <p:sldId id="299" r:id="rId42"/>
    <p:sldId id="300" r:id="rId43"/>
    <p:sldId id="301" r:id="rId44"/>
    <p:sldId id="302" r:id="rId45"/>
    <p:sldId id="304" r:id="rId46"/>
    <p:sldId id="307" r:id="rId47"/>
    <p:sldId id="308" r:id="rId48"/>
    <p:sldId id="309" r:id="rId49"/>
    <p:sldId id="310" r:id="rId50"/>
    <p:sldId id="311" r:id="rId51"/>
    <p:sldId id="305" r:id="rId52"/>
    <p:sldId id="306" r:id="rId53"/>
    <p:sldId id="312" r:id="rId54"/>
    <p:sldId id="313" r:id="rId55"/>
    <p:sldId id="314" r:id="rId5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A4F44C-4627-4D71-887E-42821773FB92}">
          <p14:sldIdLst>
            <p14:sldId id="256"/>
            <p14:sldId id="259"/>
            <p14:sldId id="261"/>
          </p14:sldIdLst>
        </p14:section>
        <p14:section name="Apresentação do programa" id="{6BAC6E3D-A7A8-4626-9A16-9F73EADFEA10}">
          <p14:sldIdLst>
            <p14:sldId id="262"/>
            <p14:sldId id="263"/>
            <p14:sldId id="264"/>
            <p14:sldId id="265"/>
          </p14:sldIdLst>
        </p14:section>
        <p14:section name="Conceitos Básicos de Programção" id="{D7E3EA3B-9937-4419-AFCC-9D0FEF5F22E1}">
          <p14:sldIdLst>
            <p14:sldId id="266"/>
            <p14:sldId id="267"/>
            <p14:sldId id="268"/>
            <p14:sldId id="269"/>
            <p14:sldId id="277"/>
            <p14:sldId id="274"/>
            <p14:sldId id="273"/>
            <p14:sldId id="283"/>
            <p14:sldId id="270"/>
            <p14:sldId id="276"/>
            <p14:sldId id="272"/>
            <p14:sldId id="271"/>
            <p14:sldId id="275"/>
            <p14:sldId id="281"/>
            <p14:sldId id="279"/>
            <p14:sldId id="278"/>
            <p14:sldId id="284"/>
            <p14:sldId id="285"/>
            <p14:sldId id="286"/>
            <p14:sldId id="287"/>
            <p14:sldId id="288"/>
            <p14:sldId id="282"/>
            <p14:sldId id="289"/>
            <p14:sldId id="290"/>
            <p14:sldId id="280"/>
            <p14:sldId id="292"/>
            <p14:sldId id="293"/>
            <p14:sldId id="291"/>
            <p14:sldId id="294"/>
            <p14:sldId id="295"/>
            <p14:sldId id="297"/>
            <p14:sldId id="296"/>
            <p14:sldId id="298"/>
          </p14:sldIdLst>
        </p14:section>
        <p14:section name="Operações com Vetores e Matrizes" id="{A4366C87-6904-474A-ACFA-E361F90E6F7F}">
          <p14:sldIdLst>
            <p14:sldId id="299"/>
            <p14:sldId id="300"/>
            <p14:sldId id="301"/>
            <p14:sldId id="302"/>
            <p14:sldId id="304"/>
            <p14:sldId id="307"/>
            <p14:sldId id="308"/>
            <p14:sldId id="309"/>
            <p14:sldId id="310"/>
            <p14:sldId id="311"/>
            <p14:sldId id="305"/>
            <p14:sldId id="306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305"/>
    <a:srgbClr val="E46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99" autoAdjust="0"/>
    <p:restoredTop sz="94364" autoAdjust="0"/>
  </p:normalViewPr>
  <p:slideViewPr>
    <p:cSldViewPr snapToGrid="0">
      <p:cViewPr varScale="1">
        <p:scale>
          <a:sx n="74" d="100"/>
          <a:sy n="74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2659B-4B96-45BB-9152-5B5091EAFB2D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581BC-E5EF-4C83-9B89-88E32950B3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50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6408" y="0"/>
            <a:ext cx="10836614" cy="7076772"/>
          </a:xfrm>
          <a:prstGeom prst="rect">
            <a:avLst/>
          </a:prstGeom>
          <a:blipFill dpi="0" rotWithShape="1"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43176"/>
            <a:ext cx="9144000" cy="2387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8800">
                <a:solidFill>
                  <a:srgbClr val="F97305"/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22851"/>
            <a:ext cx="9144000" cy="1655762"/>
          </a:xfrm>
        </p:spPr>
        <p:txBody>
          <a:bodyPr>
            <a:noAutofit/>
          </a:bodyPr>
          <a:lstStyle>
            <a:lvl1pPr marL="0" indent="0" algn="l">
              <a:buNone/>
              <a:defRPr sz="6000">
                <a:latin typeface="Bebas Neue" panose="020B0606020202050201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8B8E-76A2-492F-BFC7-49AD342C6046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889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33FCD-5446-4CC5-B4A2-9D9A1C3A4F96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33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effectLst/>
        </p:spPr>
        <p:txBody>
          <a:bodyPr vert="eaVer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BEACC-ADE7-48CF-B4A0-B55B9E87A954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343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5400">
                <a:solidFill>
                  <a:srgbClr val="F97305"/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ebas Neue" panose="020B0606020202050201" pitchFamily="34" charset="0"/>
              </a:defRPr>
            </a:lvl1pPr>
            <a:lvl2pPr>
              <a:defRPr>
                <a:latin typeface="Bebas Neue" panose="020B0606020202050201" pitchFamily="34" charset="0"/>
              </a:defRPr>
            </a:lvl2pPr>
            <a:lvl3pPr>
              <a:defRPr>
                <a:latin typeface="Bebas Neue" panose="020B0606020202050201" pitchFamily="34" charset="0"/>
              </a:defRPr>
            </a:lvl3pPr>
            <a:lvl4pPr>
              <a:defRPr>
                <a:latin typeface="Bebas Neue" panose="020B0606020202050201" pitchFamily="34" charset="0"/>
              </a:defRPr>
            </a:lvl4pPr>
            <a:lvl5pPr>
              <a:defRPr>
                <a:latin typeface="Bebas Neue" panose="020B0606020202050201" pitchFamily="34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DCDE-7ECD-46A2-B9A3-ECFF7C020C75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05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99" y="2013025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96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9EB2A-61CB-41FD-811F-5C42046E1E01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900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F3C0-C1F3-4EF5-917B-ACE19B885222}" type="datetime1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292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3969-90C2-4D1E-94F0-FBC2835AF7EC}" type="datetime1">
              <a:rPr lang="pt-BR" smtClean="0"/>
              <a:t>31/08/2021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86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2C6E-09AB-44A0-9BFD-C72601BA175E}" type="datetime1">
              <a:rPr lang="pt-BR" smtClean="0"/>
              <a:t>31/08/2021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285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94B3E-20BF-4A66-BABC-9C8E27C4B5B3}" type="datetime1">
              <a:rPr lang="pt-BR" smtClean="0"/>
              <a:t>31/08/2021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13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65A3-48BF-4126-9161-EEC915450A82}" type="datetime1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22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9505-16AC-4094-8DE0-DB204261222A}" type="datetime1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76BADDB1-1E7A-4982-981B-3FB8ED27BB33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72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46276-465A-47AD-B783-6C85D05291B2}" type="datetime1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ADDB1-1E7A-4982-981B-3FB8ED27BB3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31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matlab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ison.eletrica.ufpr.br/jupyter/hub/login" TargetMode="Externa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s://www.gnu.org/software/octave/downloa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pt-BR" sz="8800" dirty="0" smtClean="0">
                <a:solidFill>
                  <a:srgbClr val="F97305"/>
                </a:solidFill>
              </a:rPr>
              <a:t>Introdução ao Matlab</a:t>
            </a:r>
            <a:endParaRPr lang="pt-BR" sz="8800" dirty="0">
              <a:solidFill>
                <a:srgbClr val="F9730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6600" dirty="0" smtClean="0">
                <a:latin typeface="Bebas Neue" panose="020B0606020202050201" pitchFamily="34" charset="0"/>
              </a:rPr>
              <a:t>SEATEL 2021</a:t>
            </a:r>
            <a:br>
              <a:rPr lang="pt-BR" sz="6600" dirty="0" smtClean="0">
                <a:latin typeface="Bebas Neue" panose="020B0606020202050201" pitchFamily="34" charset="0"/>
              </a:rPr>
            </a:br>
            <a:r>
              <a:rPr lang="pt-BR" sz="4300" dirty="0" smtClean="0">
                <a:latin typeface="Bebas Neue" panose="020B0606020202050201" pitchFamily="34" charset="0"/>
              </a:rPr>
              <a:t>leonardo barbosa da silva</a:t>
            </a:r>
            <a:endParaRPr lang="pt-BR" sz="43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392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escolher o tipo da variável, usar as funções e notações da classe desejada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47" y="2986638"/>
            <a:ext cx="6763767" cy="2643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892581"/>
            <a:ext cx="98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 smtClean="0"/>
              <a:t>Para conferir o tipo de uma variável, podemos usar os comandos “ class( ) ” e “ is____( )”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7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392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Também podemos ver quais são as variáveis existentes na Workspace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50" y="2835954"/>
            <a:ext cx="7002100" cy="3181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6152246"/>
            <a:ext cx="98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 smtClean="0"/>
              <a:t>Ou então, usando os comandos “who” e “whos”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18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392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Ou então, usando os comandos “who” e “whos”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2792458"/>
            <a:ext cx="64865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392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criar mais de uma variável se as separarmos por “ , “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10" y="2833876"/>
            <a:ext cx="2782121" cy="3705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37" y="2948498"/>
            <a:ext cx="4543425" cy="3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62605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Vale lembrar que existem alguns nomes de variáveis que não são aceitos ou recomendados: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+mn-lt"/>
              </a:rPr>
              <a:t>O nome da variável deve obrigatoriamente começar com uma letra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+mn-lt"/>
              </a:rPr>
              <a:t>Não é recomendado usar nomes de variáveis e funções já reservados pelo programa, como por exemplo: “ans”, “pi”, “inf”, “i” e “j”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57" y="4048001"/>
            <a:ext cx="3867286" cy="21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0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Comandos </a:t>
            </a:r>
            <a:r>
              <a:rPr lang="pt-BR" dirty="0"/>
              <a:t>úteis </a:t>
            </a:r>
            <a:r>
              <a:rPr lang="pt-BR" dirty="0" smtClean="0"/>
              <a:t>para interagir com a janela de comando e a workspace</a:t>
            </a:r>
            <a:endParaRPr lang="pt-BR" dirty="0"/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15</a:t>
            </a:fld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986388"/>
              </p:ext>
            </p:extLst>
          </p:nvPr>
        </p:nvGraphicFramePr>
        <p:xfrm>
          <a:off x="1165860" y="3015293"/>
          <a:ext cx="9860280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8628">
                  <a:extLst>
                    <a:ext uri="{9D8B030D-6E8A-4147-A177-3AD203B41FA5}">
                      <a16:colId xmlns:a16="http://schemas.microsoft.com/office/drawing/2014/main" val="2333998427"/>
                    </a:ext>
                  </a:extLst>
                </a:gridCol>
                <a:gridCol w="8021652">
                  <a:extLst>
                    <a:ext uri="{9D8B030D-6E8A-4147-A177-3AD203B41FA5}">
                      <a16:colId xmlns:a16="http://schemas.microsoft.com/office/drawing/2014/main" val="138418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Comando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Função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8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clc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Apaga tudo</a:t>
                      </a:r>
                      <a:r>
                        <a:rPr lang="pt-BR" sz="2400" baseline="0" dirty="0" smtClean="0"/>
                        <a:t> que está na janela de comando</a:t>
                      </a:r>
                      <a:endParaRPr lang="pt-B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7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clear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Apaga</a:t>
                      </a:r>
                      <a:r>
                        <a:rPr lang="pt-BR" sz="2400" baseline="0" dirty="0" smtClean="0"/>
                        <a:t> todas as variáveis da Workspace</a:t>
                      </a:r>
                      <a:endParaRPr lang="pt-B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96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1525" y="5166283"/>
            <a:ext cx="98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b="1" dirty="0" smtClean="0"/>
              <a:t>Obs: </a:t>
            </a:r>
            <a:r>
              <a:rPr lang="pt-BR" dirty="0" smtClean="0"/>
              <a:t>Podemos apagar somente variáveis específicas se usarmos “clear nome_variavel”</a:t>
            </a:r>
            <a:endParaRPr lang="pt-BR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1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0535"/>
          </a:xfrm>
        </p:spPr>
        <p:txBody>
          <a:bodyPr/>
          <a:lstStyle/>
          <a:p>
            <a:r>
              <a:rPr lang="pt-BR" dirty="0" smtClean="0"/>
              <a:t>Operações matemáticas: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16</a:t>
            </a:fld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183316"/>
              </p:ext>
            </p:extLst>
          </p:nvPr>
        </p:nvGraphicFramePr>
        <p:xfrm>
          <a:off x="1922417" y="2740022"/>
          <a:ext cx="3297645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9503">
                  <a:extLst>
                    <a:ext uri="{9D8B030D-6E8A-4147-A177-3AD203B41FA5}">
                      <a16:colId xmlns:a16="http://schemas.microsoft.com/office/drawing/2014/main" val="1251247341"/>
                    </a:ext>
                  </a:extLst>
                </a:gridCol>
                <a:gridCol w="1288142">
                  <a:extLst>
                    <a:ext uri="{9D8B030D-6E8A-4147-A177-3AD203B41FA5}">
                      <a16:colId xmlns:a16="http://schemas.microsoft.com/office/drawing/2014/main" val="233399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Operação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Símbolo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8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Adição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+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Subtração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-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Multiplicação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*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53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Divisão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/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Potência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^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4826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34" y="2489677"/>
            <a:ext cx="3220131" cy="34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Alguns outros símbolos especiais:</a:t>
            </a:r>
            <a:endParaRPr lang="pt-BR" sz="20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998603"/>
                  </p:ext>
                </p:extLst>
              </p:nvPr>
            </p:nvGraphicFramePr>
            <p:xfrm>
              <a:off x="1165860" y="2916437"/>
              <a:ext cx="9860280" cy="2286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38628">
                      <a:extLst>
                        <a:ext uri="{9D8B030D-6E8A-4147-A177-3AD203B41FA5}">
                          <a16:colId xmlns:a16="http://schemas.microsoft.com/office/drawing/2014/main" val="2333998427"/>
                        </a:ext>
                      </a:extLst>
                    </a:gridCol>
                    <a:gridCol w="8021652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Símbolo</a:t>
                          </a:r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Função</a:t>
                          </a:r>
                          <a:endParaRPr lang="pt-BR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Separa variáveis em uma</a:t>
                          </a:r>
                          <a:r>
                            <a:rPr lang="pt-BR" sz="2400" baseline="0" dirty="0" smtClean="0"/>
                            <a:t> mesma linha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Suprime a impressão na janela</a:t>
                          </a:r>
                          <a:r>
                            <a:rPr lang="pt-BR" sz="2400" baseline="0" dirty="0" smtClean="0"/>
                            <a:t> de comando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Começa</a:t>
                          </a:r>
                          <a:r>
                            <a:rPr lang="pt-BR" sz="2400" baseline="0" dirty="0" smtClean="0"/>
                            <a:t> um comentário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Permite extender um comando para mais de uma linha</a:t>
                          </a:r>
                          <a:endParaRPr lang="pt-BR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3106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998603"/>
                  </p:ext>
                </p:extLst>
              </p:nvPr>
            </p:nvGraphicFramePr>
            <p:xfrm>
              <a:off x="1165860" y="2916437"/>
              <a:ext cx="9860280" cy="2286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38628">
                      <a:extLst>
                        <a:ext uri="{9D8B030D-6E8A-4147-A177-3AD203B41FA5}">
                          <a16:colId xmlns:a16="http://schemas.microsoft.com/office/drawing/2014/main" val="2333998427"/>
                        </a:ext>
                      </a:extLst>
                    </a:gridCol>
                    <a:gridCol w="8021652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Símbolo</a:t>
                          </a:r>
                          <a:endParaRPr lang="pt-B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Função</a:t>
                          </a:r>
                          <a:endParaRPr lang="pt-BR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331" t="-110667" r="-437086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Separa variáveis em uma</a:t>
                          </a:r>
                          <a:r>
                            <a:rPr lang="pt-BR" sz="2400" baseline="0" dirty="0" smtClean="0"/>
                            <a:t> mesma linha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331" t="-207895" r="-437086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Suprime a impressão na janela</a:t>
                          </a:r>
                          <a:r>
                            <a:rPr lang="pt-BR" sz="2400" baseline="0" dirty="0" smtClean="0"/>
                            <a:t> de comando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331" t="-312000" r="-437086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400" dirty="0" smtClean="0"/>
                            <a:t>Começa</a:t>
                          </a:r>
                          <a:r>
                            <a:rPr lang="pt-BR" sz="2400" baseline="0" dirty="0" smtClean="0"/>
                            <a:t> um comentário</a:t>
                          </a:r>
                          <a:endParaRPr lang="pt-BR" sz="240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331" t="-412000" r="-43708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 smtClean="0"/>
                            <a:t>Permite extender um comando para mais de uma linha</a:t>
                          </a:r>
                          <a:endParaRPr lang="pt-BR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3106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10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0535"/>
          </a:xfrm>
        </p:spPr>
        <p:txBody>
          <a:bodyPr/>
          <a:lstStyle/>
          <a:p>
            <a:r>
              <a:rPr lang="pt-BR" dirty="0" smtClean="0"/>
              <a:t>Operações matemáticas: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Combinando o que já aprendemos: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7496" b="5705"/>
          <a:stretch/>
        </p:blipFill>
        <p:spPr>
          <a:xfrm>
            <a:off x="4169229" y="2847384"/>
            <a:ext cx="3853542" cy="35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40535"/>
          </a:xfrm>
        </p:spPr>
        <p:txBody>
          <a:bodyPr/>
          <a:lstStyle/>
          <a:p>
            <a:r>
              <a:rPr lang="pt-BR" dirty="0" smtClean="0"/>
              <a:t>Operações matemáticas: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Vale lembrar que o “ = “ não significa igualdade em programação, mas sim a operação de atribuição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Isso significa que o seguinte comando é possível: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129"/>
          <a:stretch/>
        </p:blipFill>
        <p:spPr>
          <a:xfrm>
            <a:off x="7249885" y="2878501"/>
            <a:ext cx="2314252" cy="34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598" y="2718878"/>
            <a:ext cx="10761675" cy="28527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8000" dirty="0" smtClean="0"/>
              <a:t>Mostrar que Não precisa ser programador para fazer códigos em matlab!</a:t>
            </a:r>
            <a:endParaRPr lang="pt-BR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2599" y="1106905"/>
            <a:ext cx="6197695" cy="13124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96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Missão do curso: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Operações matemáticas:</a:t>
            </a:r>
          </a:p>
          <a:p>
            <a:r>
              <a:rPr lang="pt-BR" sz="2000" dirty="0" smtClean="0">
                <a:latin typeface="+mn-lt"/>
              </a:rPr>
              <a:t>Algumas outras funções importantes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07034"/>
                  </p:ext>
                </p:extLst>
              </p:nvPr>
            </p:nvGraphicFramePr>
            <p:xfrm>
              <a:off x="3058886" y="2695890"/>
              <a:ext cx="6074228" cy="396582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161211">
                      <a:extLst>
                        <a:ext uri="{9D8B030D-6E8A-4147-A177-3AD203B41FA5}">
                          <a16:colId xmlns:a16="http://schemas.microsoft.com/office/drawing/2014/main" val="125124734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333998427"/>
                        </a:ext>
                      </a:extLst>
                    </a:gridCol>
                    <a:gridCol w="1541417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Operação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Símbolo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Função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Raíz quadrada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sqrt(x)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Exponencial</a:t>
                          </a:r>
                          <a:r>
                            <a:rPr lang="pt-BR" sz="2000" baseline="0" dirty="0" smtClean="0"/>
                            <a:t> neperiana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pt-B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exp(x)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Logaritmo neperiano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oMath>
                          </a14:m>
                          <a:r>
                            <a:rPr lang="pt-BR" sz="200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log(x)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Logaritmo base 10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log10(x)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8535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Seno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𝑠𝑒𝑛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sin(x)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3106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Cosseno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cos(x)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048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Tangente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tan(x)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10945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Módulo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abs(x)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4867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Resto da divisão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𝑚𝑜𝑑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mod(x,y)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675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707034"/>
                  </p:ext>
                </p:extLst>
              </p:nvPr>
            </p:nvGraphicFramePr>
            <p:xfrm>
              <a:off x="3058886" y="2695890"/>
              <a:ext cx="6074228" cy="396582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161211">
                      <a:extLst>
                        <a:ext uri="{9D8B030D-6E8A-4147-A177-3AD203B41FA5}">
                          <a16:colId xmlns:a16="http://schemas.microsoft.com/office/drawing/2014/main" val="1251247341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333998427"/>
                        </a:ext>
                      </a:extLst>
                    </a:gridCol>
                    <a:gridCol w="1541417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Operação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Símbolo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Função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399669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Raíz quadrada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106061" r="-113717" b="-8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sqrt(x)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Exponencial</a:t>
                          </a:r>
                          <a:r>
                            <a:rPr lang="pt-BR" sz="2000" baseline="0" dirty="0" smtClean="0"/>
                            <a:t> neperiana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209231" r="-113717" b="-7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exp(x)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Logaritmo neperiano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309231" r="-113717" b="-6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log(x)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Logaritmo base 10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409231" r="-113717" b="-5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log10(x)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85352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Seno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509231" r="-113717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sin(x)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63106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Cosseno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609231" r="-11371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cos(x)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0482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Tangente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709231" r="-11371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tan(x)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10945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Módulo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809231" r="-11371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abs(x)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4867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Resto da divisão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230088" t="-909231" r="-11371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mod(x,y)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6758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87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1740535"/>
              </a:xfrm>
            </p:spPr>
            <p:txBody>
              <a:bodyPr/>
              <a:lstStyle/>
              <a:p>
                <a:r>
                  <a:rPr lang="pt-BR" dirty="0" smtClean="0"/>
                  <a:t>Operações matemáticas: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pt-BR" sz="2000" dirty="0" smtClean="0">
                    <a:latin typeface="+mn-lt"/>
                  </a:rPr>
                  <a:t>Funções para operar com números imaginários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pt-BR" sz="2000" dirty="0" smtClean="0">
                  <a:latin typeface="+mn-lt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𝑗𝑏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2400" dirty="0">
                  <a:latin typeface="+mn-lt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pt-BR" sz="2000" dirty="0" smtClean="0">
                  <a:latin typeface="+mn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1740535"/>
              </a:xfrm>
              <a:blipFill>
                <a:blip r:embed="rId2"/>
                <a:stretch>
                  <a:fillRect l="-1043" t="-5594" b="-87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8699677"/>
                  </p:ext>
                </p:extLst>
              </p:nvPr>
            </p:nvGraphicFramePr>
            <p:xfrm>
              <a:off x="5756366" y="2980054"/>
              <a:ext cx="4702628" cy="1981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139440">
                      <a:extLst>
                        <a:ext uri="{9D8B030D-6E8A-4147-A177-3AD203B41FA5}">
                          <a16:colId xmlns:a16="http://schemas.microsoft.com/office/drawing/2014/main" val="1251247341"/>
                        </a:ext>
                      </a:extLst>
                    </a:gridCol>
                    <a:gridCol w="1563188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Operação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Função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Módulo (</a:t>
                          </a:r>
                          <a14:m>
                            <m:oMath xmlns:m="http://schemas.openxmlformats.org/officeDocument/2006/math"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pt-BR" sz="2000" dirty="0" smtClean="0"/>
                            <a:t>)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abs()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Ângulo (</a:t>
                          </a:r>
                          <a:r>
                            <a:rPr lang="el-GR" sz="200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θ</a:t>
                          </a:r>
                          <a:r>
                            <a:rPr lang="pt-BR" sz="2000" dirty="0" smtClean="0"/>
                            <a:t>) em radianos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angle()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Parte real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real()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Parte imaginária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imag()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85352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8699677"/>
                  </p:ext>
                </p:extLst>
              </p:nvPr>
            </p:nvGraphicFramePr>
            <p:xfrm>
              <a:off x="5756366" y="2980054"/>
              <a:ext cx="4702628" cy="19812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139440">
                      <a:extLst>
                        <a:ext uri="{9D8B030D-6E8A-4147-A177-3AD203B41FA5}">
                          <a16:colId xmlns:a16="http://schemas.microsoft.com/office/drawing/2014/main" val="1251247341"/>
                        </a:ext>
                      </a:extLst>
                    </a:gridCol>
                    <a:gridCol w="1563188">
                      <a:extLst>
                        <a:ext uri="{9D8B030D-6E8A-4147-A177-3AD203B41FA5}">
                          <a16:colId xmlns:a16="http://schemas.microsoft.com/office/drawing/2014/main" val="138418258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Operação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Função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087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94" t="-107692" r="-50680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abs()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47855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Ângulo (</a:t>
                          </a:r>
                          <a:r>
                            <a:rPr lang="el-GR" sz="2000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θ</a:t>
                          </a:r>
                          <a:r>
                            <a:rPr lang="pt-BR" sz="2000" dirty="0" smtClean="0"/>
                            <a:t>) em radianos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angle()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45896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Parte real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2000" dirty="0" smtClean="0"/>
                            <a:t>real()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175978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pt-BR" sz="2000" dirty="0" smtClean="0"/>
                            <a:t>Parte imaginária</a:t>
                          </a:r>
                          <a:endParaRPr lang="pt-BR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000" dirty="0" smtClean="0"/>
                            <a:t>imag()</a:t>
                          </a:r>
                          <a:endParaRPr lang="pt-BR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85352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049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Lógica básica: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22</a:t>
            </a:fld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12082"/>
              </p:ext>
            </p:extLst>
          </p:nvPr>
        </p:nvGraphicFramePr>
        <p:xfrm>
          <a:off x="6396446" y="3174889"/>
          <a:ext cx="4702628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1211">
                  <a:extLst>
                    <a:ext uri="{9D8B030D-6E8A-4147-A177-3AD203B41FA5}">
                      <a16:colId xmlns:a16="http://schemas.microsoft.com/office/drawing/2014/main" val="1251247341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38418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Operação lógica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Símbolo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8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Negação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7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E (and)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Ou (or)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978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132894"/>
              </p:ext>
            </p:extLst>
          </p:nvPr>
        </p:nvGraphicFramePr>
        <p:xfrm>
          <a:off x="838200" y="2695890"/>
          <a:ext cx="4702628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1211">
                  <a:extLst>
                    <a:ext uri="{9D8B030D-6E8A-4147-A177-3AD203B41FA5}">
                      <a16:colId xmlns:a16="http://schemas.microsoft.com/office/drawing/2014/main" val="1251247341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38418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Operação relacional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Símbolo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8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Maior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&gt;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7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Menor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&lt;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Maior ou igual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9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Menor ou igual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&lt;=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0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Igual</a:t>
                      </a:r>
                      <a:r>
                        <a:rPr lang="pt-BR" sz="2400" baseline="0" dirty="0" smtClean="0"/>
                        <a:t> 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==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94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Diferente de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~=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74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96446" y="5356854"/>
            <a:ext cx="470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Obs:</a:t>
            </a:r>
            <a:r>
              <a:rPr lang="pt-BR" dirty="0" smtClean="0"/>
              <a:t> And e or são operações também chamadas de curto-circuito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0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Abrindo a janela do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criar funções mais complexas e que possam ser executadas repetidas vezes, ao invés de utilizar a janela de comandos, opta-se por desenvolver um script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909"/>
          <a:stretch/>
        </p:blipFill>
        <p:spPr>
          <a:xfrm>
            <a:off x="5092539" y="3339604"/>
            <a:ext cx="6570671" cy="22825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8200" y="3145912"/>
            <a:ext cx="3668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pt-BR" dirty="0" smtClean="0"/>
              <a:t>Na barra superior, clicar na aba “Home” e em seguida em “New script”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6320" y="3204669"/>
            <a:ext cx="1567543" cy="1706965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44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Abrindo a janela do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Uma janela chamada “Editor” será criada e nela podemos criar nossos próprios scripts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Os scripts do MATLAB são arquivos de extensão “.m” que quando executados no programa, realizam todos os comandos inseridos nele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Como primeira demonstração, iremos fazer o clássico script do “Olá Mundo! ”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30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2092327"/>
          </a:xfrm>
        </p:spPr>
        <p:txBody>
          <a:bodyPr/>
          <a:lstStyle/>
          <a:p>
            <a:r>
              <a:rPr lang="pt-BR" dirty="0" smtClean="0"/>
              <a:t>Olá mundo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Neste primeiro script, usaremos uma nova função, a “disp()” que imprime uma variável na janela de comando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Escreva a mensagem desejada entre aspas simples e dentro dos parênteses da função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26065"/>
            <a:ext cx="7772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5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2092327"/>
          </a:xfrm>
        </p:spPr>
        <p:txBody>
          <a:bodyPr/>
          <a:lstStyle/>
          <a:p>
            <a:r>
              <a:rPr lang="pt-BR" dirty="0" smtClean="0"/>
              <a:t>Olá mundo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Agora que já criamos um primeiro script, podemos salvá-lo. Isto pode ser feito com “Ctrl+s” ou indo na aba “Editor” da barra superior e clicando em “Save”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Recomenda-se salvar todos os scripts de um mesmo projeto em uma mesma pasta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 o script salvo, agora podemos executá-lo digitando o nome do arquivo na janela de comando ou clicando em “Run” na aba “Editor”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11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4021183" cy="2092327"/>
          </a:xfrm>
        </p:spPr>
        <p:txBody>
          <a:bodyPr/>
          <a:lstStyle/>
          <a:p>
            <a:r>
              <a:rPr lang="pt-BR" dirty="0" smtClean="0"/>
              <a:t>Olá mundo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 script se chama “ola_mundo”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Assim, se digitarmos “ola_mundo” na janela de comando...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 mensagem irá ser impressa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48" y="1825623"/>
            <a:ext cx="5358357" cy="430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Relembrando estes comandos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dois comandos são muito úteis na inicialização de scripts, pois em alguns casos não queremos que um resultado de uma execução afete a seguinte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Isto será útil principalmente quando tratarmos de loops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28</a:t>
            </a:fld>
            <a:endParaRPr lang="pt-B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70686"/>
              </p:ext>
            </p:extLst>
          </p:nvPr>
        </p:nvGraphicFramePr>
        <p:xfrm>
          <a:off x="1165860" y="3863236"/>
          <a:ext cx="9860280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8628">
                  <a:extLst>
                    <a:ext uri="{9D8B030D-6E8A-4147-A177-3AD203B41FA5}">
                      <a16:colId xmlns:a16="http://schemas.microsoft.com/office/drawing/2014/main" val="2333998427"/>
                    </a:ext>
                  </a:extLst>
                </a:gridCol>
                <a:gridCol w="8021652">
                  <a:extLst>
                    <a:ext uri="{9D8B030D-6E8A-4147-A177-3AD203B41FA5}">
                      <a16:colId xmlns:a16="http://schemas.microsoft.com/office/drawing/2014/main" val="1384182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Comando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Função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8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clc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Apaga tudo</a:t>
                      </a:r>
                      <a:r>
                        <a:rPr lang="pt-BR" sz="2400" baseline="0" dirty="0" smtClean="0"/>
                        <a:t> que está na janela de comando</a:t>
                      </a:r>
                      <a:endParaRPr lang="pt-B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47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clear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Apaga</a:t>
                      </a:r>
                      <a:r>
                        <a:rPr lang="pt-BR" sz="2400" baseline="0" dirty="0" smtClean="0"/>
                        <a:t> todas as variáveis da Workspace</a:t>
                      </a:r>
                      <a:endParaRPr lang="pt-B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896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88141" y="5942763"/>
            <a:ext cx="986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b="1" dirty="0" smtClean="0"/>
              <a:t>Obs: </a:t>
            </a:r>
            <a:r>
              <a:rPr lang="pt-BR" dirty="0" smtClean="0"/>
              <a:t>Podemos apagar somente variáveis específicas se usarmos “clear nome_variavel”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5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740535"/>
          </a:xfrm>
        </p:spPr>
        <p:txBody>
          <a:bodyPr/>
          <a:lstStyle/>
          <a:p>
            <a:r>
              <a:rPr lang="pt-BR" dirty="0" smtClean="0"/>
              <a:t>Estruturas condicionais: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 o que aprendemos, podemos fazer as nossas primeiras estruturas de tomada de decisão com as funções if, else e elseif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16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271554" y="3122021"/>
            <a:ext cx="3135085" cy="22467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70C0"/>
                </a:solidFill>
              </a:rPr>
              <a:t>if</a:t>
            </a:r>
            <a:r>
              <a:rPr lang="pt-BR" sz="2000" dirty="0" smtClean="0"/>
              <a:t> &lt;condição A&gt;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&lt;comando A &gt;</a:t>
            </a:r>
          </a:p>
          <a:p>
            <a:r>
              <a:rPr lang="pt-BR" sz="2000" dirty="0">
                <a:solidFill>
                  <a:srgbClr val="0070C0"/>
                </a:solidFill>
              </a:rPr>
              <a:t>e</a:t>
            </a:r>
            <a:r>
              <a:rPr lang="pt-BR" sz="2000" dirty="0" smtClean="0">
                <a:solidFill>
                  <a:srgbClr val="0070C0"/>
                </a:solidFill>
              </a:rPr>
              <a:t>lseif </a:t>
            </a:r>
            <a:r>
              <a:rPr lang="pt-BR" sz="2000" dirty="0" smtClean="0"/>
              <a:t>&lt;condição B&gt;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&lt;comando B &gt;</a:t>
            </a:r>
          </a:p>
          <a:p>
            <a:r>
              <a:rPr lang="pt-BR" sz="2000" dirty="0">
                <a:solidFill>
                  <a:srgbClr val="0070C0"/>
                </a:solidFill>
              </a:rPr>
              <a:t>e</a:t>
            </a:r>
            <a:r>
              <a:rPr lang="pt-BR" sz="2000" dirty="0" smtClean="0">
                <a:solidFill>
                  <a:srgbClr val="0070C0"/>
                </a:solidFill>
              </a:rPr>
              <a:t>lse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&lt;comando C &gt;</a:t>
            </a:r>
          </a:p>
          <a:p>
            <a:r>
              <a:rPr lang="pt-BR" sz="2000" dirty="0" smtClean="0">
                <a:solidFill>
                  <a:srgbClr val="0070C0"/>
                </a:solidFill>
              </a:rPr>
              <a:t>end</a:t>
            </a:r>
            <a:endParaRPr lang="pt-BR" sz="20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5615582"/>
            <a:ext cx="9865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 smtClean="0"/>
              <a:t>Estas condições são determinadas pelo usuário e são compostas pelas diversas operações lógicas e relacionais vistas anteriormente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b="1" dirty="0" smtClean="0"/>
              <a:t>Obs: </a:t>
            </a:r>
            <a:r>
              <a:rPr lang="pt-BR" dirty="0" smtClean="0"/>
              <a:t>são possíveis estruturas somente com “if” ou também “if-else” e “if-elseif”</a:t>
            </a:r>
            <a:endParaRPr lang="pt-BR" b="1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71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82142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Apresentação do programa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Conceitos básicos de programação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scripts e funções customizadas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Operações com vetores e matrizes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Geração e filtragem de sinais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gráficos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Trabalhar com dados .txt e .csv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Exportar projetos como relatórios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Exemplos de projetos em Matlab no escopo da graduação</a:t>
            </a:r>
            <a:endParaRPr lang="pt-BR" dirty="0">
              <a:latin typeface="Bebas Neue" panose="020B0606020202050201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860412" y="1482142"/>
            <a:ext cx="1333098" cy="2053818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Brace 11"/>
          <p:cNvSpPr/>
          <p:nvPr/>
        </p:nvSpPr>
        <p:spPr>
          <a:xfrm>
            <a:off x="7944051" y="3510141"/>
            <a:ext cx="1333098" cy="2597683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38200" y="1482141"/>
            <a:ext cx="4909457" cy="1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38200" y="6082006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38201" y="3510141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39102" y="222035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01</a:t>
            </a:r>
            <a:endParaRPr lang="pt-BR" sz="3600" dirty="0"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6060" y="448581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02</a:t>
            </a:r>
            <a:endParaRPr lang="pt-BR" sz="36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2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2785566"/>
          </a:xfrm>
        </p:spPr>
        <p:txBody>
          <a:bodyPr/>
          <a:lstStyle/>
          <a:p>
            <a:r>
              <a:rPr lang="pt-BR" dirty="0" smtClean="0"/>
              <a:t>Estruturas condicionais: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Como exemplo, podemos fazer uma função que pede para o usuário informar um número inteiro. Nosso script irá então dizer se o número digitado é par ou ímpar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isso, vamos usar a função “input()” que pede para o usuário uma informação através da janela de comando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Usaremos a estrutura condicional vista anteriormente para validar alguns erros que o usuário pode cometer 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16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5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31</a:t>
            </a:fld>
            <a:endParaRPr lang="pt-BR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smtClean="0"/>
              <a:t>Criação de scripts e funções customizadas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410"/>
          <a:stretch/>
        </p:blipFill>
        <p:spPr>
          <a:xfrm>
            <a:off x="1915214" y="1690688"/>
            <a:ext cx="8361572" cy="42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2785566"/>
          </a:xfrm>
        </p:spPr>
        <p:txBody>
          <a:bodyPr/>
          <a:lstStyle/>
          <a:p>
            <a:r>
              <a:rPr lang="pt-BR" dirty="0" smtClean="0"/>
              <a:t>loops: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São estruturas que repetem um bloco de comandos enquanto uma condição lógica não é satisfeita. 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b="1" dirty="0" smtClean="0">
                <a:latin typeface="+mn-lt"/>
              </a:rPr>
              <a:t>Loop for: </a:t>
            </a:r>
            <a:r>
              <a:rPr lang="pt-BR" sz="2000" dirty="0" smtClean="0">
                <a:latin typeface="+mn-lt"/>
              </a:rPr>
              <a:t>realiza o bloco um número de vezes específico (de x até y, com iterador 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b="1" dirty="0">
                <a:latin typeface="+mn-lt"/>
              </a:rPr>
              <a:t>Loop while: </a:t>
            </a:r>
            <a:r>
              <a:rPr lang="pt-BR" sz="2000" dirty="0">
                <a:latin typeface="+mn-lt"/>
              </a:rPr>
              <a:t>enquanto a condição for verdadeira, executa o bloco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240971" y="4468106"/>
            <a:ext cx="3135085" cy="10156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70C0"/>
                </a:solidFill>
              </a:rPr>
              <a:t>while</a:t>
            </a:r>
            <a:r>
              <a:rPr lang="pt-BR" sz="2000" dirty="0" smtClean="0"/>
              <a:t> &lt;condição&gt;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&lt;bloco &gt;</a:t>
            </a:r>
          </a:p>
          <a:p>
            <a:r>
              <a:rPr lang="pt-BR" sz="2000" dirty="0" smtClean="0">
                <a:solidFill>
                  <a:srgbClr val="0070C0"/>
                </a:solidFill>
              </a:rPr>
              <a:t>end</a:t>
            </a:r>
            <a:endParaRPr lang="pt-BR" sz="2000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2102" y="4469072"/>
            <a:ext cx="3135085" cy="10156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70C0"/>
                </a:solidFill>
              </a:rPr>
              <a:t>for</a:t>
            </a:r>
            <a:r>
              <a:rPr lang="pt-BR" sz="2000" dirty="0" smtClean="0"/>
              <a:t> n = x:y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&lt;bloco &gt;</a:t>
            </a:r>
          </a:p>
          <a:p>
            <a:r>
              <a:rPr lang="pt-BR" sz="2000" dirty="0" smtClean="0">
                <a:solidFill>
                  <a:srgbClr val="0070C0"/>
                </a:solidFill>
              </a:rPr>
              <a:t>end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8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3321504" cy="512628"/>
          </a:xfrm>
        </p:spPr>
        <p:txBody>
          <a:bodyPr/>
          <a:lstStyle/>
          <a:p>
            <a:r>
              <a:rPr lang="pt-BR" dirty="0" smtClean="0"/>
              <a:t>Exemplo de Loop for: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821113" y="2081937"/>
            <a:ext cx="3321504" cy="51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Janela de comando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9" t="1240"/>
          <a:stretch/>
        </p:blipFill>
        <p:spPr>
          <a:xfrm>
            <a:off x="838200" y="2834640"/>
            <a:ext cx="6059336" cy="2363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00" b="4009"/>
          <a:stretch/>
        </p:blipFill>
        <p:spPr>
          <a:xfrm>
            <a:off x="7589519" y="2594565"/>
            <a:ext cx="3334159" cy="34404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757009"/>
            <a:ext cx="504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Obs: </a:t>
            </a:r>
            <a:r>
              <a:rPr lang="pt-BR" dirty="0" smtClean="0"/>
              <a:t>Podemos usar esta estrutura para varrer cada célula de uma tabela por 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3"/>
            <a:ext cx="5209903" cy="512628"/>
          </a:xfrm>
        </p:spPr>
        <p:txBody>
          <a:bodyPr/>
          <a:lstStyle/>
          <a:p>
            <a:r>
              <a:rPr lang="pt-BR" dirty="0" smtClean="0"/>
              <a:t>Exemplo 2 de Loop for (incremento </a:t>
            </a:r>
            <a:r>
              <a:rPr lang="pt-BR" dirty="0" smtClean="0">
                <a:latin typeface="Calibri" panose="020F0502020204030204" pitchFamily="34" charset="0"/>
                <a:cs typeface="Calibri" panose="020F0502020204030204" pitchFamily="34" charset="0"/>
              </a:rPr>
              <a:t>≠</a:t>
            </a:r>
            <a:r>
              <a:rPr lang="pt-BR" dirty="0" smtClean="0"/>
              <a:t> 1):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821113" y="2081937"/>
            <a:ext cx="3321504" cy="51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Janela de comando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97"/>
          <a:stretch/>
        </p:blipFill>
        <p:spPr>
          <a:xfrm>
            <a:off x="757646" y="2825796"/>
            <a:ext cx="5619410" cy="239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794" y="2848651"/>
            <a:ext cx="3088686" cy="2775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8199" y="5572265"/>
            <a:ext cx="504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Obs: </a:t>
            </a:r>
            <a:r>
              <a:rPr lang="pt-BR" dirty="0" smtClean="0"/>
              <a:t>Podemos usar esta estrutura para varrer somente coordenadas pares ou ímpares de uma tabela por 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4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3321504" cy="512628"/>
          </a:xfrm>
        </p:spPr>
        <p:txBody>
          <a:bodyPr/>
          <a:lstStyle/>
          <a:p>
            <a:r>
              <a:rPr lang="pt-BR" dirty="0" smtClean="0"/>
              <a:t>Exemplo de Loop while: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35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1" b="1868"/>
          <a:stretch/>
        </p:blipFill>
        <p:spPr>
          <a:xfrm>
            <a:off x="666206" y="2875146"/>
            <a:ext cx="6785338" cy="2691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423" y="3131460"/>
            <a:ext cx="4295775" cy="2209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500381" y="2618832"/>
            <a:ext cx="3321504" cy="51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/>
              <a:t>Janela de comando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798145"/>
            <a:ext cx="504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Obs: </a:t>
            </a:r>
            <a:r>
              <a:rPr lang="pt-BR" dirty="0" smtClean="0"/>
              <a:t>Podemos usar esta estrutura para iterar uma função até o usuário informar um valor válido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2"/>
            <a:ext cx="9925594" cy="4731931"/>
          </a:xfrm>
        </p:spPr>
        <p:txBody>
          <a:bodyPr/>
          <a:lstStyle/>
          <a:p>
            <a:r>
              <a:rPr lang="pt-BR" dirty="0" smtClean="0"/>
              <a:t>Alguns cuidados com loops: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Cuidado com a condição lógica do loop while, garantindo que ela realmente será falsa em algum momento. Do contrário, o loop executará “infinitamente”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Loops longos ou “infinitos” podem apresentar alto custo computacional, que aumentam caso o bloco realize diversas tarefas em cada iteração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 identação não é obrigatória, porém é uma boa prática para legibilidade do código. Principalmente quando usamos loops e funções condicionais em conjunto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Não esquecer de indicar com “end” onde é o fim do loop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2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2"/>
            <a:ext cx="9925594" cy="4731931"/>
          </a:xfrm>
        </p:spPr>
        <p:txBody>
          <a:bodyPr/>
          <a:lstStyle/>
          <a:p>
            <a:r>
              <a:rPr lang="pt-BR" dirty="0" smtClean="0"/>
              <a:t>Criação de funções customizadas: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Em programação, uma regra importante para legibilidade e desempenho do script é “Não Se repita” (do inglês Don’t Repeat Yourself, ou DRY)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 Assim, para casos em que uma mesma operação matemática é realizada em muitos trechos de um mesmo código, costuma-se definir uma função customizada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3108960" y="4270573"/>
            <a:ext cx="4807132" cy="10156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0070C0"/>
                </a:solidFill>
              </a:rPr>
              <a:t>function</a:t>
            </a:r>
            <a:r>
              <a:rPr lang="pt-BR" sz="2000" dirty="0" smtClean="0"/>
              <a:t> saída = nome_funcao(argumentos)</a:t>
            </a:r>
          </a:p>
          <a:p>
            <a:r>
              <a:rPr lang="pt-BR" sz="2000" dirty="0"/>
              <a:t>	</a:t>
            </a:r>
            <a:r>
              <a:rPr lang="pt-BR" sz="2000" dirty="0" smtClean="0"/>
              <a:t>&lt;bloco de comandos&gt;</a:t>
            </a:r>
          </a:p>
          <a:p>
            <a:r>
              <a:rPr lang="pt-BR" sz="2000" dirty="0" smtClean="0">
                <a:solidFill>
                  <a:srgbClr val="0070C0"/>
                </a:solidFill>
              </a:rPr>
              <a:t>end</a:t>
            </a:r>
            <a:endParaRPr lang="pt-BR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9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funções customizadas: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Exemplo: criar uma função para calcular a circuferência de um círculo dado um raio informado em metros: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967" y="3402693"/>
            <a:ext cx="5726065" cy="124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funções customizadas: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Se </a:t>
            </a:r>
            <a:r>
              <a:rPr lang="pt-BR" sz="2000" dirty="0">
                <a:latin typeface="+mn-lt"/>
              </a:rPr>
              <a:t>o nome do script e da função forem iguais, podemos inclusive usá-la em outros scripts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39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043647"/>
            <a:ext cx="6400800" cy="2266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802663"/>
            <a:ext cx="46672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 programa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27747"/>
            <a:ext cx="10515601" cy="5293728"/>
          </a:xfrm>
        </p:spPr>
        <p:txBody>
          <a:bodyPr>
            <a:normAutofit/>
          </a:bodyPr>
          <a:lstStyle/>
          <a:p>
            <a:r>
              <a:rPr lang="pt-BR" sz="2400" dirty="0" smtClean="0">
                <a:latin typeface="+mn-lt"/>
              </a:rPr>
              <a:t>MATLAB é uma plataforma de programação e computação numérica usada em análise de dados, desenvolvimento de algoritmos e criação de modelos </a:t>
            </a:r>
          </a:p>
          <a:p>
            <a:r>
              <a:rPr lang="pt-BR" sz="2400" dirty="0" smtClean="0">
                <a:latin typeface="+mn-lt"/>
              </a:rPr>
              <a:t>Neste curso, será utilizada a versão 2016b</a:t>
            </a:r>
          </a:p>
          <a:p>
            <a:r>
              <a:rPr lang="pt-BR" sz="2400" dirty="0" smtClean="0">
                <a:latin typeface="+mn-lt"/>
              </a:rPr>
              <a:t>Linguagem de programação própria e de alto nível, similar a C/C++</a:t>
            </a:r>
          </a:p>
          <a:p>
            <a:r>
              <a:rPr lang="pt-BR" sz="2400" dirty="0" smtClean="0">
                <a:latin typeface="+mn-lt"/>
              </a:rPr>
              <a:t>Amplamente usada por engenheiros e cientistas em áreas como: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Processamento Digital de Sinais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Sistemas de Controle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S</a:t>
            </a:r>
            <a:r>
              <a:rPr lang="pt-BR" sz="2000" dirty="0" smtClean="0">
                <a:latin typeface="+mn-lt"/>
              </a:rPr>
              <a:t>istemas de Comunicação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Sistemas Elétricos de Potência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Processos Estocásticos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Inteligência Artificial</a:t>
            </a:r>
          </a:p>
          <a:p>
            <a:r>
              <a:rPr lang="pt-BR" sz="2400" dirty="0">
                <a:latin typeface="+mn-lt"/>
              </a:rPr>
              <a:t>Sua documentação pode ser encontrada </a:t>
            </a:r>
            <a:r>
              <a:rPr lang="pt-BR" sz="2400" dirty="0" smtClean="0">
                <a:latin typeface="+mn-lt"/>
              </a:rPr>
              <a:t>em: </a:t>
            </a:r>
            <a:r>
              <a:rPr lang="pt-BR" sz="2200" dirty="0" smtClean="0">
                <a:latin typeface="+mn-lt"/>
                <a:hlinkClick r:id="rId2"/>
              </a:rPr>
              <a:t>https</a:t>
            </a:r>
            <a:r>
              <a:rPr lang="pt-BR" sz="2200" dirty="0">
                <a:latin typeface="+mn-lt"/>
                <a:hlinkClick r:id="rId2"/>
              </a:rPr>
              <a:t>://www.mathworks.com/help/matlab/</a:t>
            </a:r>
            <a:endParaRPr lang="pt-BR" sz="2200" dirty="0" smtClean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pt-BR" dirty="0" smtClean="0"/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87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funções customizadas: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Caso deseja-se definir a função no mesmo script porém, isto deve ficar como parte final do script e os nomes devem ser diferentes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40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3532"/>
          <a:stretch/>
        </p:blipFill>
        <p:spPr>
          <a:xfrm>
            <a:off x="558982" y="3474982"/>
            <a:ext cx="5143500" cy="2393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1086"/>
          <a:stretch/>
        </p:blipFill>
        <p:spPr>
          <a:xfrm>
            <a:off x="6210300" y="3670663"/>
            <a:ext cx="5143500" cy="16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vetores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Vetores são variáveis 1D de tamanho 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No MATLAB, podemos criá-las das seguintes formas: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41</a:t>
            </a:fld>
            <a:endParaRPr lang="pt-BR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22544"/>
              </p:ext>
            </p:extLst>
          </p:nvPr>
        </p:nvGraphicFramePr>
        <p:xfrm>
          <a:off x="1907177" y="3318510"/>
          <a:ext cx="8856617" cy="29698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18093">
                  <a:extLst>
                    <a:ext uri="{9D8B030D-6E8A-4147-A177-3AD203B41FA5}">
                      <a16:colId xmlns:a16="http://schemas.microsoft.com/office/drawing/2014/main" val="1398296949"/>
                    </a:ext>
                  </a:extLst>
                </a:gridCol>
                <a:gridCol w="4238524">
                  <a:extLst>
                    <a:ext uri="{9D8B030D-6E8A-4147-A177-3AD203B41FA5}">
                      <a16:colId xmlns:a16="http://schemas.microsoft.com/office/drawing/2014/main" val="931937846"/>
                    </a:ext>
                  </a:extLst>
                </a:gridCol>
              </a:tblGrid>
              <a:tr h="346693">
                <a:tc>
                  <a:txBody>
                    <a:bodyPr/>
                    <a:lstStyle/>
                    <a:p>
                      <a:r>
                        <a:rPr lang="pt-BR" dirty="0" smtClean="0"/>
                        <a:t>Tipo de vetor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Código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967760"/>
                  </a:ext>
                </a:extLst>
              </a:tr>
              <a:tr h="346693">
                <a:tc>
                  <a:txBody>
                    <a:bodyPr/>
                    <a:lstStyle/>
                    <a:p>
                      <a:r>
                        <a:rPr lang="pt-BR" dirty="0" smtClean="0"/>
                        <a:t>De</a:t>
                      </a:r>
                      <a:r>
                        <a:rPr lang="pt-BR" baseline="0" dirty="0" smtClean="0"/>
                        <a:t> a até b, de 1 em 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V = a:b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41078"/>
                  </a:ext>
                </a:extLst>
              </a:tr>
              <a:tr h="346693">
                <a:tc>
                  <a:txBody>
                    <a:bodyPr/>
                    <a:lstStyle/>
                    <a:p>
                      <a:r>
                        <a:rPr lang="pt-BR" dirty="0" smtClean="0"/>
                        <a:t>De a até b, com incrementos de 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W = a:n:b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5604932"/>
                  </a:ext>
                </a:extLst>
              </a:tr>
              <a:tr h="606714">
                <a:tc>
                  <a:txBody>
                    <a:bodyPr/>
                    <a:lstStyle/>
                    <a:p>
                      <a:r>
                        <a:rPr lang="pt-BR" dirty="0" smtClean="0"/>
                        <a:t>De a até b, com m</a:t>
                      </a:r>
                      <a:r>
                        <a:rPr lang="pt-BR" baseline="0" dirty="0" smtClean="0"/>
                        <a:t> elementos igualmente espaçados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X = linspace(a,b,m)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564295"/>
                  </a:ext>
                </a:extLst>
              </a:tr>
              <a:tr h="346693">
                <a:tc>
                  <a:txBody>
                    <a:bodyPr/>
                    <a:lstStyle/>
                    <a:p>
                      <a:r>
                        <a:rPr lang="pt-BR" dirty="0" smtClean="0"/>
                        <a:t>Elementos declarados</a:t>
                      </a:r>
                      <a:r>
                        <a:rPr lang="pt-BR" baseline="0" dirty="0" smtClean="0"/>
                        <a:t> explicitamente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Y = [a</a:t>
                      </a:r>
                      <a:r>
                        <a:rPr lang="pt-BR" baseline="0" dirty="0" smtClean="0"/>
                        <a:t> b c </a:t>
                      </a:r>
                      <a:r>
                        <a:rPr lang="pt-BR" dirty="0" smtClean="0"/>
                        <a:t>d]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592195"/>
                  </a:ext>
                </a:extLst>
              </a:tr>
              <a:tr h="8667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Coluna</a:t>
                      </a:r>
                      <a:r>
                        <a:rPr lang="pt-BR" baseline="0" dirty="0" smtClean="0"/>
                        <a:t> de e</a:t>
                      </a:r>
                      <a:r>
                        <a:rPr lang="pt-BR" dirty="0" smtClean="0"/>
                        <a:t>lementos declarados</a:t>
                      </a:r>
                      <a:r>
                        <a:rPr lang="pt-BR" baseline="0" dirty="0" smtClean="0"/>
                        <a:t> explicitamente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Z = [a;</a:t>
                      </a:r>
                      <a:r>
                        <a:rPr lang="pt-BR" baseline="0" dirty="0" smtClean="0"/>
                        <a:t> b; c; </a:t>
                      </a:r>
                      <a:r>
                        <a:rPr lang="pt-BR" dirty="0" smtClean="0"/>
                        <a:t>d]</a:t>
                      </a:r>
                    </a:p>
                    <a:p>
                      <a:pPr algn="l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268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3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Algumas operações com vetores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acessar um elemento específico de um vetor: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43"/>
          <a:stretch/>
        </p:blipFill>
        <p:spPr>
          <a:xfrm>
            <a:off x="3879668" y="2782389"/>
            <a:ext cx="3409405" cy="28550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0675" y="6194137"/>
            <a:ext cx="8527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Obs:</a:t>
            </a:r>
            <a:r>
              <a:rPr lang="pt-BR" sz="2000" dirty="0" smtClean="0"/>
              <a:t> ao contrário da maioria das linguagens, em MATLAB o primeiro índice é o 1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6952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Algumas operações com vetores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acessar também múltiplos elementos de um vetor: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43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974975"/>
            <a:ext cx="68675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Algumas operações com vetores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44</a:t>
            </a:fld>
            <a:endParaRPr lang="pt-B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66105"/>
              </p:ext>
            </p:extLst>
          </p:nvPr>
        </p:nvGraphicFramePr>
        <p:xfrm>
          <a:off x="2760979" y="2434635"/>
          <a:ext cx="6080035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12047">
                  <a:extLst>
                    <a:ext uri="{9D8B030D-6E8A-4147-A177-3AD203B41FA5}">
                      <a16:colId xmlns:a16="http://schemas.microsoft.com/office/drawing/2014/main" val="2566703905"/>
                    </a:ext>
                  </a:extLst>
                </a:gridCol>
                <a:gridCol w="1867988">
                  <a:extLst>
                    <a:ext uri="{9D8B030D-6E8A-4147-A177-3AD203B41FA5}">
                      <a16:colId xmlns:a16="http://schemas.microsoft.com/office/drawing/2014/main" val="3126164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Operação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Código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7286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Operações</a:t>
                      </a:r>
                      <a:r>
                        <a:rPr lang="pt-BR" baseline="0" dirty="0" smtClean="0"/>
                        <a:t> ponto-a-ponto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.*</a:t>
                      </a:r>
                      <a:r>
                        <a:rPr lang="pt-BR" baseline="0" dirty="0" smtClean="0"/>
                        <a:t> 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4901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./ 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3179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.^ 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78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Transposição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A’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6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Média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mean(A)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6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Desvio padrão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std(A)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Valor máximo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max(A)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69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Valor mínimo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min(A)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44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Comprimento do vetor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length(A)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15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2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matrizes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Matrizes são objetos 2D de tamanho nxm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No MATLAB, podemos criá-las de maneira similar aos vetores:</a:t>
            </a: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45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7919"/>
            <a:ext cx="4838267" cy="2756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71" y="3487919"/>
            <a:ext cx="3697197" cy="28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Algumas operações com matrizes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Acessamos elementos de matrizes de maneira similar aos vetores, porém agora endereçando primeiro a linha e depois a coluna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46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97" y="3417615"/>
            <a:ext cx="4968876" cy="2938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4" y="3557449"/>
            <a:ext cx="4940754" cy="22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792788"/>
          </a:xfrm>
        </p:spPr>
        <p:txBody>
          <a:bodyPr/>
          <a:lstStyle/>
          <a:p>
            <a:r>
              <a:rPr lang="pt-BR" dirty="0" smtClean="0"/>
              <a:t>Algumas operações com matrizes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as operações de soma e subtração entre duas matrizes, lembrar que elas precisam ter as mesmas dimensões para produzir um resultado definido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multiplicação entre matrizes, as dimensões de colunas de M e de linhas de N devem ser iguais: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19748" y="3790422"/>
                <a:ext cx="2334613" cy="6063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 ∗ 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sz="3200" dirty="0" smtClean="0"/>
                  <a:t> </a:t>
                </a:r>
                <a:endParaRPr lang="pt-BR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3790422"/>
                <a:ext cx="2334613" cy="606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38200" y="4787325"/>
            <a:ext cx="9791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 smtClean="0"/>
              <a:t>Alternativamente, temos a multiplicação ponto-a-ponto no MATLAB, que é feita com “ .* ”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599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792788"/>
          </a:xfrm>
        </p:spPr>
        <p:txBody>
          <a:bodyPr/>
          <a:lstStyle/>
          <a:p>
            <a:r>
              <a:rPr lang="pt-BR" dirty="0" smtClean="0"/>
              <a:t>operações com matrizes: Vetorial vs ponto-a-ponto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48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79" y="2576240"/>
            <a:ext cx="4584726" cy="2897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963" y="2576239"/>
            <a:ext cx="4540227" cy="28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792788"/>
          </a:xfrm>
        </p:spPr>
        <p:txBody>
          <a:bodyPr/>
          <a:lstStyle/>
          <a:p>
            <a:r>
              <a:rPr lang="pt-BR" dirty="0" smtClean="0"/>
              <a:t>operações com matrizes: Vetorial vs ponto-a-ponto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49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722017"/>
            <a:ext cx="3981994" cy="3422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346" y="2620441"/>
            <a:ext cx="3835854" cy="35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 programa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9658"/>
          </a:xfrm>
        </p:spPr>
        <p:txBody>
          <a:bodyPr/>
          <a:lstStyle/>
          <a:p>
            <a:r>
              <a:rPr lang="pt-BR" dirty="0" smtClean="0"/>
              <a:t>Algumas alternativas ao matlab: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t-BR" dirty="0" smtClean="0"/>
          </a:p>
          <a:p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6" y="2533226"/>
            <a:ext cx="4225589" cy="2413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4708"/>
            <a:ext cx="5596118" cy="18902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482" y="4946394"/>
            <a:ext cx="53258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hlinkClick r:id="rId4"/>
              </a:rPr>
              <a:t>https://www.gnu.org/software/octave/download</a:t>
            </a:r>
            <a:endParaRPr lang="pt-BR" sz="2000" dirty="0"/>
          </a:p>
          <a:p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7075993" y="4943762"/>
            <a:ext cx="407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hlinkClick r:id="rId5"/>
              </a:rPr>
              <a:t>https://www.python.org/downloads/</a:t>
            </a:r>
            <a:endParaRPr lang="pt-B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8482" y="5839547"/>
            <a:ext cx="6088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No formato jupyter </a:t>
            </a:r>
            <a:r>
              <a:rPr lang="pt-BR" sz="2000" dirty="0" smtClean="0"/>
              <a:t>notebook (login e senha do moodle):</a:t>
            </a:r>
            <a:r>
              <a:rPr lang="pt-BR" sz="2400" dirty="0" smtClean="0">
                <a:latin typeface="Bebas Neue" panose="020B0606020202050201" pitchFamily="34" charset="0"/>
              </a:rPr>
              <a:t/>
            </a:r>
            <a:br>
              <a:rPr lang="pt-BR" sz="2400" dirty="0" smtClean="0">
                <a:latin typeface="Bebas Neue" panose="020B0606020202050201" pitchFamily="34" charset="0"/>
              </a:rPr>
            </a:br>
            <a:r>
              <a:rPr lang="pt-BR" sz="2000" dirty="0" smtClean="0">
                <a:hlinkClick r:id="rId6"/>
              </a:rPr>
              <a:t>https</a:t>
            </a:r>
            <a:r>
              <a:rPr lang="pt-BR" sz="2000" dirty="0">
                <a:hlinkClick r:id="rId6"/>
              </a:rPr>
              <a:t>://edison.eletrica.ufpr.br/jupyter/hub/login</a:t>
            </a:r>
            <a:endParaRPr lang="pt-BR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482" y="4638317"/>
            <a:ext cx="554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*Programa </a:t>
            </a:r>
            <a:r>
              <a:rPr lang="pt-BR" dirty="0"/>
              <a:t>gratuito com interface e funções equivalentes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94204" y="4638317"/>
            <a:ext cx="5707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*Linguagem </a:t>
            </a:r>
            <a:r>
              <a:rPr lang="pt-BR" dirty="0"/>
              <a:t>diferente, mas que produz resultados similares</a:t>
            </a:r>
          </a:p>
        </p:txBody>
      </p:sp>
    </p:spTree>
    <p:extLst>
      <p:ext uri="{BB962C8B-B14F-4D97-AF65-F5344CB8AC3E}">
        <p14:creationId xmlns:p14="http://schemas.microsoft.com/office/powerpoint/2010/main" val="2426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Além das operações já mencionadas para vetores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50</a:t>
            </a:fld>
            <a:endParaRPr lang="pt-B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651793"/>
              </p:ext>
            </p:extLst>
          </p:nvPr>
        </p:nvGraphicFramePr>
        <p:xfrm>
          <a:off x="2760979" y="2981551"/>
          <a:ext cx="6080035" cy="239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12047">
                  <a:extLst>
                    <a:ext uri="{9D8B030D-6E8A-4147-A177-3AD203B41FA5}">
                      <a16:colId xmlns:a16="http://schemas.microsoft.com/office/drawing/2014/main" val="2566703905"/>
                    </a:ext>
                  </a:extLst>
                </a:gridCol>
                <a:gridCol w="1867988">
                  <a:extLst>
                    <a:ext uri="{9D8B030D-6E8A-4147-A177-3AD203B41FA5}">
                      <a16:colId xmlns:a16="http://schemas.microsoft.com/office/drawing/2014/main" val="3126164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Operação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Código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7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Inversão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inv(A) ou A^-1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60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Divisão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pela Esquerda </a:t>
                      </a:r>
                      <a:br>
                        <a:rPr lang="pt-B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dirty="0" smtClean="0"/>
                        <a:t>Equivale a: inv(A)*B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A \ 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6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Divisão</a:t>
                      </a:r>
                      <a:r>
                        <a:rPr lang="pt-B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pela Direita</a:t>
                      </a:r>
                      <a:br>
                        <a:rPr lang="pt-BR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t-BR" dirty="0" smtClean="0"/>
                        <a:t>Equivale a: B*inv(A)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</a:t>
                      </a:r>
                      <a:r>
                        <a:rPr lang="pt-BR" baseline="0" dirty="0" smtClean="0"/>
                        <a:t> / 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1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Dimensões da matriz</a:t>
                      </a:r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size(A)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5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0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vetores e matrizes com funções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Algumas funções que criam matrizes úteis são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51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9" y="3178582"/>
            <a:ext cx="4684978" cy="2303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22" y="3043647"/>
            <a:ext cx="4148955" cy="2738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4484" y="6140775"/>
            <a:ext cx="8382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Obs: </a:t>
            </a:r>
            <a:r>
              <a:rPr lang="pt-BR" dirty="0" smtClean="0"/>
              <a:t>chamando estas funções com uma das dimensões igual a 1, podemos criar vetores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3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Operações com vetores e matrizes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3"/>
            <a:ext cx="9925594" cy="1218024"/>
          </a:xfrm>
        </p:spPr>
        <p:txBody>
          <a:bodyPr/>
          <a:lstStyle/>
          <a:p>
            <a:r>
              <a:rPr lang="pt-BR" dirty="0" smtClean="0"/>
              <a:t>Criação de vetores e matrizes com funções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Algumas funções que criam matrizes úteis são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52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5" y="2838947"/>
            <a:ext cx="4172630" cy="30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4561" y="4847284"/>
            <a:ext cx="5638858" cy="1509066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8000" dirty="0" smtClean="0"/>
              <a:t>Por hoje é isso!</a:t>
            </a:r>
            <a:br>
              <a:rPr lang="pt-BR" sz="8000" dirty="0" smtClean="0"/>
            </a:br>
            <a:r>
              <a:rPr lang="pt-BR" sz="3100" dirty="0" smtClean="0">
                <a:solidFill>
                  <a:schemeClr val="bg1"/>
                </a:solidFill>
              </a:rPr>
              <a:t>Relembrando a agenda para amanhã...</a:t>
            </a:r>
            <a:endParaRPr lang="pt-BR" sz="31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82142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Apresentação do programa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Conceitos básicos de programação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scripts e funções customizadas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Operações com vetores e matrizes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Geração e filtragem de sinais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gráficos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Trabalhar com dados .txt e .csv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Exportar projetos como relatórios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Exemplos de projetos em Matlab no escopo da graduação</a:t>
            </a:r>
            <a:endParaRPr lang="pt-BR" dirty="0">
              <a:latin typeface="Bebas Neue" panose="020B0606020202050201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860412" y="1482142"/>
            <a:ext cx="1333098" cy="2053818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Brace 11"/>
          <p:cNvSpPr/>
          <p:nvPr/>
        </p:nvSpPr>
        <p:spPr>
          <a:xfrm>
            <a:off x="7944051" y="3510141"/>
            <a:ext cx="1333098" cy="2597683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38200" y="1482141"/>
            <a:ext cx="4909457" cy="1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38200" y="6082006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38201" y="3510141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39102" y="222035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01</a:t>
            </a:r>
            <a:endParaRPr lang="pt-BR" sz="3600" dirty="0"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6060" y="448581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02</a:t>
            </a:r>
            <a:endParaRPr lang="pt-BR" sz="36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4561" y="4847284"/>
            <a:ext cx="5638858" cy="1509066"/>
          </a:xfrm>
        </p:spPr>
        <p:txBody>
          <a:bodyPr>
            <a:normAutofit fontScale="90000"/>
          </a:bodyPr>
          <a:lstStyle/>
          <a:p>
            <a:r>
              <a:rPr lang="pt-BR" sz="8000" dirty="0" smtClean="0"/>
              <a:t>Obrigado!</a:t>
            </a:r>
            <a:br>
              <a:rPr lang="pt-BR" sz="8000" dirty="0" smtClean="0"/>
            </a:br>
            <a:r>
              <a:rPr lang="pt-BR" sz="5300" dirty="0" smtClean="0">
                <a:solidFill>
                  <a:schemeClr val="bg1"/>
                </a:solidFill>
              </a:rPr>
              <a:t>Dúvidas?</a:t>
            </a:r>
            <a:endParaRPr lang="pt-BR" sz="53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87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 programa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pt-BR" sz="8000" dirty="0" smtClean="0"/>
              <a:t>Principais janelas da interface:</a:t>
            </a:r>
            <a:endParaRPr lang="pt-BR" sz="5100" dirty="0" smtClean="0">
              <a:latin typeface="+mn-lt"/>
            </a:endParaRPr>
          </a:p>
          <a:p>
            <a:pPr marL="360000" indent="-360000" algn="just">
              <a:lnSpc>
                <a:spcPct val="170000"/>
              </a:lnSpc>
              <a:buFont typeface="+mj-lt"/>
              <a:buAutoNum type="alphaUcPeriod"/>
            </a:pPr>
            <a:r>
              <a:rPr lang="pt-BR" sz="5100" b="1" dirty="0" smtClean="0">
                <a:latin typeface="+mn-lt"/>
              </a:rPr>
              <a:t>Editor (editor): </a:t>
            </a:r>
            <a:r>
              <a:rPr lang="pt-BR" sz="5100" dirty="0" smtClean="0">
                <a:latin typeface="+mn-lt"/>
              </a:rPr>
              <a:t>janela de elaboração de algoritmos repetíveis</a:t>
            </a:r>
          </a:p>
          <a:p>
            <a:pPr marL="360000" indent="-360000" algn="just">
              <a:lnSpc>
                <a:spcPct val="170000"/>
              </a:lnSpc>
              <a:buFont typeface="+mj-lt"/>
              <a:buAutoNum type="alphaUcPeriod"/>
            </a:pPr>
            <a:r>
              <a:rPr lang="pt-BR" sz="5100" b="1" dirty="0">
                <a:latin typeface="+mn-lt"/>
              </a:rPr>
              <a:t>Janela de comandos (command window): </a:t>
            </a:r>
            <a:r>
              <a:rPr lang="pt-BR" sz="5100" dirty="0">
                <a:latin typeface="+mn-lt"/>
              </a:rPr>
              <a:t>entrada individual de comandos (statements) para operações mais simples, debug ou para chamar funções e ferramentas</a:t>
            </a:r>
            <a:endParaRPr lang="pt-BR" sz="5100" dirty="0" smtClean="0">
              <a:latin typeface="+mn-lt"/>
            </a:endParaRPr>
          </a:p>
          <a:p>
            <a:pPr marL="360000" indent="-360000" algn="just">
              <a:lnSpc>
                <a:spcPct val="170000"/>
              </a:lnSpc>
              <a:buFont typeface="+mj-lt"/>
              <a:buAutoNum type="alphaUcPeriod"/>
            </a:pPr>
            <a:r>
              <a:rPr lang="pt-BR" sz="5100" b="1" dirty="0" smtClean="0">
                <a:latin typeface="+mn-lt"/>
              </a:rPr>
              <a:t>Diretório atual (current folder): </a:t>
            </a:r>
            <a:r>
              <a:rPr lang="pt-BR" sz="5100" dirty="0" smtClean="0">
                <a:latin typeface="+mn-lt"/>
              </a:rPr>
              <a:t>mostra em qual diretório as operações estão sendo aplicadas</a:t>
            </a:r>
          </a:p>
          <a:p>
            <a:pPr marL="360000" indent="-360000" algn="just">
              <a:lnSpc>
                <a:spcPct val="170000"/>
              </a:lnSpc>
              <a:buFont typeface="+mj-lt"/>
              <a:buAutoNum type="alphaUcPeriod"/>
            </a:pPr>
            <a:r>
              <a:rPr lang="pt-BR" sz="5100" b="1" dirty="0" smtClean="0">
                <a:latin typeface="+mn-lt"/>
              </a:rPr>
              <a:t>Área de trabalho (workspace): </a:t>
            </a:r>
            <a:r>
              <a:rPr lang="pt-BR" sz="5100" dirty="0" smtClean="0">
                <a:latin typeface="+mn-lt"/>
              </a:rPr>
              <a:t>mostra as variáveis criadas, seus tipos e valores</a:t>
            </a:r>
            <a:endParaRPr lang="pt-BR" sz="51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60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79" y="566662"/>
            <a:ext cx="9738921" cy="5528114"/>
          </a:xfrm>
          <a:ln w="1905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9170127" y="1058091"/>
            <a:ext cx="2286000" cy="2534195"/>
          </a:xfrm>
          <a:prstGeom prst="rect">
            <a:avLst/>
          </a:prstGeom>
          <a:noFill/>
          <a:ln w="28575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1512552" y="1158239"/>
            <a:ext cx="7657574" cy="3021875"/>
          </a:xfrm>
          <a:prstGeom prst="rect">
            <a:avLst/>
          </a:prstGeom>
          <a:noFill/>
          <a:ln w="28575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1512551" y="4180114"/>
            <a:ext cx="7657575" cy="2024743"/>
          </a:xfrm>
          <a:prstGeom prst="rect">
            <a:avLst/>
          </a:prstGeom>
          <a:noFill/>
          <a:ln w="28575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9170127" y="3592286"/>
            <a:ext cx="2286000" cy="2534195"/>
          </a:xfrm>
          <a:prstGeom prst="rect">
            <a:avLst/>
          </a:prstGeom>
          <a:noFill/>
          <a:ln w="28575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5118360" y="2238289"/>
            <a:ext cx="4443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 smtClean="0">
                <a:latin typeface="Bebas Neue" panose="020B0606020202050201" pitchFamily="34" charset="0"/>
              </a:rPr>
              <a:t>A</a:t>
            </a:r>
            <a:endParaRPr lang="pt-BR" sz="5000" dirty="0">
              <a:latin typeface="Bebas Neue" panose="020B0606020202050201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0409" y="4771691"/>
            <a:ext cx="4459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 smtClean="0">
                <a:latin typeface="Bebas Neue" panose="020B0606020202050201" pitchFamily="34" charset="0"/>
              </a:rPr>
              <a:t>B</a:t>
            </a:r>
            <a:endParaRPr lang="pt-BR" sz="5000" dirty="0">
              <a:latin typeface="Bebas Neue" panose="020B0606020202050201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90149" y="4330711"/>
            <a:ext cx="4459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>
                <a:latin typeface="Bebas Neue" panose="020B0606020202050201" pitchFamily="34" charset="0"/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14403" y="1944376"/>
            <a:ext cx="4459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dirty="0" smtClean="0">
                <a:latin typeface="Bebas Neue" panose="020B0606020202050201" pitchFamily="34" charset="0"/>
              </a:rPr>
              <a:t>C</a:t>
            </a:r>
            <a:endParaRPr lang="pt-BR" sz="50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2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Tipos (classes) de variáveis mais comuns: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i</a:t>
            </a:r>
            <a:r>
              <a:rPr lang="pt-BR" sz="2000" dirty="0" smtClean="0">
                <a:latin typeface="+mn-lt"/>
              </a:rPr>
              <a:t>nt (16 e 32) – Números inteiros positivos ou negativos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double – Números decimais positivos ou negativos. É a “variável padrão” do MATLAB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c</a:t>
            </a:r>
            <a:r>
              <a:rPr lang="pt-BR" sz="2000" dirty="0" smtClean="0">
                <a:latin typeface="+mn-lt"/>
              </a:rPr>
              <a:t>omplex double – Números números complexos na forma retângular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c</a:t>
            </a:r>
            <a:r>
              <a:rPr lang="pt-BR" sz="2000" dirty="0" smtClean="0">
                <a:latin typeface="+mn-lt"/>
              </a:rPr>
              <a:t>har – Caractere único ou em vetor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>
                <a:latin typeface="+mn-lt"/>
              </a:rPr>
              <a:t>s</a:t>
            </a:r>
            <a:r>
              <a:rPr lang="pt-BR" sz="2000" dirty="0" smtClean="0">
                <a:latin typeface="+mn-lt"/>
              </a:rPr>
              <a:t>tring – Cadeia de caracteres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logical – Variável booleana </a:t>
            </a:r>
          </a:p>
          <a:p>
            <a:endParaRPr lang="pt-BR" dirty="0" smtClean="0"/>
          </a:p>
          <a:p>
            <a:r>
              <a:rPr lang="pt-BR" sz="2000" b="1" dirty="0" smtClean="0">
                <a:latin typeface="+mn-lt"/>
              </a:rPr>
              <a:t>Obs: </a:t>
            </a:r>
            <a:r>
              <a:rPr lang="pt-BR" sz="2000" dirty="0" smtClean="0">
                <a:latin typeface="+mn-lt"/>
              </a:rPr>
              <a:t>em muitos casos não é necessário declarar o tipo ao criar uma variável, porém é importante conhecê-las para usar corretamente as funções</a:t>
            </a:r>
            <a:endParaRPr lang="pt-BR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581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básicos de programação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5392"/>
          </a:xfrm>
        </p:spPr>
        <p:txBody>
          <a:bodyPr/>
          <a:lstStyle/>
          <a:p>
            <a:r>
              <a:rPr lang="pt-BR" dirty="0" smtClean="0"/>
              <a:t>Criando uma variável: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Na janela de comando, dê um nome para a variável, seguida de um “ = “ e o valor: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9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39" y="3018834"/>
            <a:ext cx="5725361" cy="1792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346021"/>
            <a:ext cx="986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dirty="0" smtClean="0"/>
              <a:t>O programa diferencia letras maiúsculas, minúsculas e aceita underline ( _ ) . Para valores decimais, usar um “ . 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6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2389</Words>
  <Application>Microsoft Office PowerPoint</Application>
  <PresentationFormat>Widescreen</PresentationFormat>
  <Paragraphs>443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Bebas Neue</vt:lpstr>
      <vt:lpstr>Calibri</vt:lpstr>
      <vt:lpstr>Calibri Light</vt:lpstr>
      <vt:lpstr>Cambria Math</vt:lpstr>
      <vt:lpstr>Courier New</vt:lpstr>
      <vt:lpstr>Wingdings</vt:lpstr>
      <vt:lpstr>Office Theme</vt:lpstr>
      <vt:lpstr>Introdução ao Matlab</vt:lpstr>
      <vt:lpstr>Mostrar que Não precisa ser programador para fazer códigos em matlab!</vt:lpstr>
      <vt:lpstr>agenda</vt:lpstr>
      <vt:lpstr>Apresentação do programa</vt:lpstr>
      <vt:lpstr>Apresentação do programa</vt:lpstr>
      <vt:lpstr>Apresentação do programa</vt:lpstr>
      <vt:lpstr>PowerPoint Presentation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Criação de scripts e funções customizadas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Conceitos básicos de programação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Operações com vetores e matrizes</vt:lpstr>
      <vt:lpstr>Por hoje é isso! Relembrando a agenda para amanhã...</vt:lpstr>
      <vt:lpstr>agenda</vt:lpstr>
      <vt:lpstr>Obrigado! 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introdutório</dc:title>
  <dc:creator>Leonardo Barbosa</dc:creator>
  <cp:lastModifiedBy>Leonardo Barbosa</cp:lastModifiedBy>
  <cp:revision>70</cp:revision>
  <dcterms:created xsi:type="dcterms:W3CDTF">2021-08-29T02:51:04Z</dcterms:created>
  <dcterms:modified xsi:type="dcterms:W3CDTF">2021-08-31T20:44:23Z</dcterms:modified>
</cp:coreProperties>
</file>